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E79"/>
    <a:srgbClr val="9F347A"/>
    <a:srgbClr val="FFFFFF"/>
    <a:srgbClr val="4356BC"/>
    <a:srgbClr val="000000"/>
    <a:srgbClr val="973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1C036-76D1-419C-8311-53F4FAA0A707}" v="272" dt="2021-11-07T17:36:41.526"/>
    <p1510:client id="{34F2D243-29DF-4841-9CE1-38E8444C83AE}" v="10" dt="2021-11-07T16:57:23.177"/>
    <p1510:client id="{38201906-410A-455E-BCF3-4372AC6C2589}" v="124" dt="2021-11-07T17:37:58.755"/>
    <p1510:client id="{B1C57FF5-2AC4-4003-9CFB-71A4B9EF90C9}" v="111" dt="2021-11-07T17:11:23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AC397-13BE-4C1B-83A6-C52262C22BB3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92DAA-99BF-4F21-887E-EDF63A771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0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https://youtu.be/TuubFY6OAcM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92DAA-99BF-4F21-887E-EDF63A7716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7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1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1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46B0F1BB-9CE3-5A44-AF39-56D96BA1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C381460-CB75-6044-A945-30251B1AE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7572" y="1712807"/>
            <a:ext cx="6326776" cy="344026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ea typeface="+mj-lt"/>
                <a:cs typeface="+mj-lt"/>
              </a:rPr>
              <a:t>Building a future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4822" y="4818126"/>
            <a:ext cx="6115110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">
                <a:ea typeface="+mn-lt"/>
                <a:cs typeface="+mn-lt"/>
              </a:rPr>
              <a:t>Huseyn Quliyev,  Leyla </a:t>
            </a:r>
            <a:r>
              <a:rPr lang="en" err="1">
                <a:ea typeface="+mn-lt"/>
                <a:cs typeface="+mn-lt"/>
              </a:rPr>
              <a:t>Nazarali</a:t>
            </a:r>
            <a:r>
              <a:rPr lang="en">
                <a:ea typeface="+mn-lt"/>
                <a:cs typeface="+mn-lt"/>
              </a:rPr>
              <a:t>, Ali Aliyev</a:t>
            </a:r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6AC2B8C-0500-4BC1-8050-799FD46E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2" y="557324"/>
            <a:ext cx="3531434" cy="33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7905-1249-42BD-88ED-65BFDBF48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625" y="2738120"/>
            <a:ext cx="7891760" cy="138176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37226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watercraft, boat, raft, dock&#10;&#10;Description automatically generated">
            <a:extLst>
              <a:ext uri="{FF2B5EF4-FFF2-40B4-BE49-F238E27FC236}">
                <a16:creationId xmlns:a16="http://schemas.microsoft.com/office/drawing/2014/main" id="{C5D81A1C-040D-4993-89EF-56EC3E4F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9" r="17948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EDFBC-6F55-464D-ACEB-B13470A70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400" dirty="0"/>
              <a:t>Information about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15AA9-E646-48A8-9EA3-4F73E0E79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69" y="4818126"/>
            <a:ext cx="3608208" cy="126898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00000"/>
              </a:lnSpc>
              <a:buChar char="•"/>
            </a:pPr>
            <a:r>
              <a:rPr lang="en-US" sz="1900">
                <a:ea typeface="+mn-lt"/>
                <a:cs typeface="+mn-lt"/>
              </a:rPr>
              <a:t>Nonprofit housing ministry whose mission is to eliminate poverty and homelessness...</a:t>
            </a:r>
            <a:endParaRPr lang="en-US" sz="1900"/>
          </a:p>
          <a:p>
            <a:pPr>
              <a:lnSpc>
                <a:spcPct val="100000"/>
              </a:lnSpc>
            </a:pP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45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abitat for Humanity">
            <a:hlinkClick r:id="" action="ppaction://media"/>
            <a:extLst>
              <a:ext uri="{FF2B5EF4-FFF2-40B4-BE49-F238E27FC236}">
                <a16:creationId xmlns:a16="http://schemas.microsoft.com/office/drawing/2014/main" id="{EDF97748-DB00-4089-A30F-46375796E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44363"/>
            <a:ext cx="11055096" cy="62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DB8B4-07C1-4A18-8262-B3958851E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31" y="1092360"/>
            <a:ext cx="5588537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Case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4EDEE-8B8E-435A-A72E-F6838F2D3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5" y="5413439"/>
            <a:ext cx="6171943" cy="126898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/>
              <a:t>In 2009, J. Ronald Terwilliger, a former CEO of housing developer Trammell Crow Residential Co., made a </a:t>
            </a:r>
          </a:p>
          <a:p>
            <a:pPr>
              <a:lnSpc>
                <a:spcPct val="100000"/>
              </a:lnSpc>
            </a:pPr>
            <a:r>
              <a:rPr lang="en-US" sz="3200" b="1"/>
              <a:t>$100 million </a:t>
            </a:r>
          </a:p>
          <a:p>
            <a:pPr>
              <a:lnSpc>
                <a:spcPct val="100000"/>
              </a:lnSpc>
            </a:pPr>
            <a:r>
              <a:rPr lang="en-US" sz="2800"/>
              <a:t>commitment to Habitat. "It’s one of the largest gifts in recent years to a group devoted to social services.”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03AA1F9-9F64-46D0-AB3B-BF70853B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66" y="2324207"/>
            <a:ext cx="4097029" cy="40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8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00AB9-C261-46B6-A89C-BA82CD011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79" y="68422"/>
            <a:ext cx="10786363" cy="1379378"/>
          </a:xfrm>
        </p:spPr>
        <p:txBody>
          <a:bodyPr>
            <a:noAutofit/>
          </a:bodyPr>
          <a:lstStyle/>
          <a:p>
            <a:r>
              <a:rPr lang="en" sz="3400" dirty="0">
                <a:ea typeface="+mj-lt"/>
                <a:cs typeface="+mj-lt"/>
              </a:rPr>
              <a:t>1.1. What role do you think goals would play in planning for the wise use of this gift? 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829FC-3D2B-463F-BACF-CCBEA0314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0" y="3520346"/>
            <a:ext cx="9512395" cy="265010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999"/>
              </a:lnSpc>
              <a:spcBef>
                <a:spcPts val="0"/>
              </a:spcBef>
              <a:buChar char="•"/>
            </a:pPr>
            <a:r>
              <a:rPr lang="en" sz="2800">
                <a:ea typeface="+mn-lt"/>
                <a:cs typeface="+mn-lt"/>
              </a:rPr>
              <a:t>Improved performance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14999"/>
              </a:lnSpc>
              <a:buChar char="•"/>
            </a:pPr>
            <a:r>
              <a:rPr lang="en" sz="2800">
                <a:ea typeface="+mn-lt"/>
                <a:cs typeface="+mn-lt"/>
              </a:rPr>
              <a:t>Improved expectations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14999"/>
              </a:lnSpc>
              <a:buChar char="•"/>
            </a:pPr>
            <a:r>
              <a:rPr lang="en" sz="2800">
                <a:ea typeface="+mn-lt"/>
                <a:cs typeface="+mn-lt"/>
              </a:rPr>
              <a:t>increased motivation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114999"/>
              </a:lnSpc>
              <a:spcAft>
                <a:spcPts val="1200"/>
              </a:spcAft>
              <a:buChar char="•"/>
            </a:pPr>
            <a:r>
              <a:rPr lang="en" sz="2800">
                <a:ea typeface="+mn-lt"/>
                <a:cs typeface="+mn-lt"/>
              </a:rPr>
              <a:t>progress can be accessed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594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795BE-E7A8-408A-93EC-CD6B82398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80" y="68421"/>
            <a:ext cx="10577130" cy="1960404"/>
          </a:xfrm>
        </p:spPr>
        <p:txBody>
          <a:bodyPr>
            <a:normAutofit/>
          </a:bodyPr>
          <a:lstStyle/>
          <a:p>
            <a:r>
              <a:rPr lang="en" sz="3400" dirty="0">
                <a:ea typeface="+mj-lt"/>
                <a:cs typeface="+mj-lt"/>
              </a:rPr>
              <a:t>1.2. List some goals you think might be important. (Make sure these goals have the characteristics of well-written goals.)</a:t>
            </a: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C058D-3A76-4190-AEE6-747DB7F99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370" y="2705100"/>
            <a:ext cx="9512395" cy="3310573"/>
          </a:xfrm>
        </p:spPr>
        <p:txBody>
          <a:bodyPr>
            <a:noAutofit/>
          </a:bodyPr>
          <a:lstStyle/>
          <a:p>
            <a:pPr marL="514350" indent="-51435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z="2800" dirty="0">
                <a:ea typeface="+mn-lt"/>
                <a:cs typeface="+mn-lt"/>
              </a:rPr>
              <a:t>Acquire an inventory of land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lnSpc>
                <a:spcPct val="114999"/>
              </a:lnSpc>
              <a:buAutoNum type="arabicPeriod"/>
            </a:pPr>
            <a:r>
              <a:rPr lang="en" sz="2800" dirty="0">
                <a:ea typeface="+mn-lt"/>
                <a:cs typeface="+mn-lt"/>
              </a:rPr>
              <a:t>Construct, renovate and repair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lnSpc>
                <a:spcPct val="114999"/>
              </a:lnSpc>
              <a:buAutoNum type="arabicPeriod"/>
            </a:pPr>
            <a:r>
              <a:rPr lang="en" sz="2800" dirty="0">
                <a:ea typeface="+mn-lt"/>
                <a:cs typeface="+mn-lt"/>
              </a:rPr>
              <a:t>Develop community partnerships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lnSpc>
                <a:spcPct val="114999"/>
              </a:lnSpc>
              <a:buAutoNum type="arabicPeriod"/>
            </a:pPr>
            <a:r>
              <a:rPr lang="en" sz="2800" dirty="0">
                <a:ea typeface="+mn-lt"/>
                <a:cs typeface="+mn-lt"/>
              </a:rPr>
              <a:t>Broaden volunteer engagement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lnSpc>
                <a:spcPct val="114999"/>
              </a:lnSpc>
              <a:buAutoNum type="arabicPeriod"/>
            </a:pPr>
            <a:r>
              <a:rPr lang="en" sz="2800" dirty="0">
                <a:ea typeface="+mn-lt"/>
                <a:cs typeface="+mn-lt"/>
              </a:rPr>
              <a:t>Finance </a:t>
            </a:r>
            <a:r>
              <a:rPr lang="en" sz="2800">
                <a:ea typeface="+mn-lt"/>
                <a:cs typeface="+mn-lt"/>
              </a:rPr>
              <a:t>the 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38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DE202-BDDB-4FDC-9842-5E30E525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80" y="-3016"/>
            <a:ext cx="9512395" cy="3450844"/>
          </a:xfrm>
        </p:spPr>
        <p:txBody>
          <a:bodyPr>
            <a:normAutofit/>
          </a:bodyPr>
          <a:lstStyle/>
          <a:p>
            <a:r>
              <a:rPr lang="en" sz="3600" dirty="0">
                <a:ea typeface="+mj-lt"/>
                <a:cs typeface="+mj-lt"/>
              </a:rPr>
              <a:t>2. What types of plans would be needed in wisely using this gift? (For instance, long-term or short-term, or both?) Explain why you think these plans would be important.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2E205-491C-4BE1-B994-536C58D61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77" y="2359234"/>
            <a:ext cx="4146198" cy="667970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" sz="3200" b="1">
                <a:ea typeface="+mn-lt"/>
                <a:cs typeface="+mn-lt"/>
              </a:rPr>
              <a:t>Long term:</a:t>
            </a:r>
            <a:endParaRPr lang="en-US" sz="3200" b="1"/>
          </a:p>
        </p:txBody>
      </p:sp>
      <p:sp>
        <p:nvSpPr>
          <p:cNvPr id="36" name="Google Shape;315;p19">
            <a:extLst>
              <a:ext uri="{FF2B5EF4-FFF2-40B4-BE49-F238E27FC236}">
                <a16:creationId xmlns:a16="http://schemas.microsoft.com/office/drawing/2014/main" id="{61989D5A-8F60-4B16-8C51-1D8603D4AD10}"/>
              </a:ext>
            </a:extLst>
          </p:cNvPr>
          <p:cNvSpPr txBox="1"/>
          <p:nvPr/>
        </p:nvSpPr>
        <p:spPr>
          <a:xfrm>
            <a:off x="5708563" y="2362987"/>
            <a:ext cx="3323400" cy="147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Short term: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buNone/>
            </a:pPr>
            <a:endParaRPr lang="en-US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39DE4D-9068-4C8C-8559-1071C7B7C615}"/>
              </a:ext>
            </a:extLst>
          </p:cNvPr>
          <p:cNvSpPr/>
          <p:nvPr/>
        </p:nvSpPr>
        <p:spPr>
          <a:xfrm>
            <a:off x="107256" y="3297125"/>
            <a:ext cx="4480707" cy="622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" sz="2800" b="1" dirty="0">
                <a:ea typeface="+mn-lt"/>
                <a:cs typeface="+mn-lt"/>
              </a:rPr>
              <a:t>Capital expenditures</a:t>
            </a:r>
            <a:endParaRPr lang="en-US" sz="2800" b="1" dirty="0"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D59ABA-7F9A-4169-9267-92D422134DF2}"/>
              </a:ext>
            </a:extLst>
          </p:cNvPr>
          <p:cNvSpPr/>
          <p:nvPr/>
        </p:nvSpPr>
        <p:spPr>
          <a:xfrm>
            <a:off x="102777" y="4364628"/>
            <a:ext cx="4485186" cy="66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" sz="2800" b="1" dirty="0">
                <a:ea typeface="+mn-lt"/>
                <a:cs typeface="+mn-lt"/>
              </a:rPr>
              <a:t>Policies and procedures</a:t>
            </a:r>
            <a:endParaRPr lang="en-US" sz="2800" b="1" dirty="0">
              <a:ea typeface="+mn-lt"/>
              <a:cs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073DEA-DC91-4AB5-BAB7-990AD715B030}"/>
              </a:ext>
            </a:extLst>
          </p:cNvPr>
          <p:cNvSpPr/>
          <p:nvPr/>
        </p:nvSpPr>
        <p:spPr>
          <a:xfrm>
            <a:off x="5681559" y="3297125"/>
            <a:ext cx="4874679" cy="622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-US" sz="2800" b="1" dirty="0">
                <a:ea typeface="+mn-lt"/>
                <a:cs typeface="+mn-lt"/>
              </a:rPr>
              <a:t>Quality fixing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32FBDD-3BFD-4905-BD6A-6F754642F404}"/>
              </a:ext>
            </a:extLst>
          </p:cNvPr>
          <p:cNvSpPr/>
          <p:nvPr/>
        </p:nvSpPr>
        <p:spPr>
          <a:xfrm>
            <a:off x="5705374" y="5552604"/>
            <a:ext cx="4850864" cy="622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-US" sz="2800" b="1" dirty="0">
                <a:ea typeface="+mn-lt"/>
                <a:cs typeface="+mn-lt"/>
              </a:rPr>
              <a:t>Equipment servicing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128C23-856A-42A9-840C-70F16594185B}"/>
              </a:ext>
            </a:extLst>
          </p:cNvPr>
          <p:cNvSpPr/>
          <p:nvPr/>
        </p:nvSpPr>
        <p:spPr>
          <a:xfrm>
            <a:off x="5681560" y="4402360"/>
            <a:ext cx="4874680" cy="622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4999"/>
              </a:lnSpc>
              <a:spcBef>
                <a:spcPts val="1200"/>
              </a:spcBef>
            </a:pPr>
            <a:r>
              <a:rPr lang="en-US" sz="2800" b="1">
                <a:ea typeface="+mn-lt"/>
                <a:cs typeface="+mn-lt"/>
              </a:rPr>
              <a:t>Employee training courses</a:t>
            </a:r>
          </a:p>
        </p:txBody>
      </p:sp>
    </p:spTree>
    <p:extLst>
      <p:ext uri="{BB962C8B-B14F-4D97-AF65-F5344CB8AC3E}">
        <p14:creationId xmlns:p14="http://schemas.microsoft.com/office/powerpoint/2010/main" val="275164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FF367-AAD9-4153-B05A-13EEFB353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12" y="2182"/>
            <a:ext cx="9512395" cy="3450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3. What contingency factors might affect the planning Habitat executives have to do for the wise use of this gift? How might those contingency factors affect the planning?</a:t>
            </a:r>
            <a:endParaRPr lang="en-US" sz="3200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7FC65-E5A3-435F-AC86-898DBC2CE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02" y="4460938"/>
            <a:ext cx="9512395" cy="1268984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0"/>
              </a:spcBef>
              <a:buChar char="•"/>
            </a:pPr>
            <a:r>
              <a:rPr lang="en" sz="2800">
                <a:ea typeface="+mn-lt"/>
                <a:cs typeface="+mn-lt"/>
              </a:rPr>
              <a:t>Environmental uncertainty</a:t>
            </a:r>
            <a:endParaRPr lang="en-US" sz="2800">
              <a:ea typeface="+mn-lt"/>
              <a:cs typeface="+mn-lt"/>
            </a:endParaRPr>
          </a:p>
          <a:p>
            <a:pPr marL="342900" indent="-342900">
              <a:lnSpc>
                <a:spcPct val="114999"/>
              </a:lnSpc>
              <a:buChar char="•"/>
            </a:pPr>
            <a:r>
              <a:rPr lang="en" sz="2800">
                <a:ea typeface="+mn-lt"/>
                <a:cs typeface="+mn-lt"/>
              </a:rPr>
              <a:t>Fraud </a:t>
            </a:r>
            <a:endParaRPr lang="en-US" sz="2800">
              <a:ea typeface="+mn-lt"/>
              <a:cs typeface="+mn-lt"/>
            </a:endParaRP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Char char="•"/>
            </a:pPr>
            <a:r>
              <a:rPr lang="en" sz="2800">
                <a:ea typeface="+mn-lt"/>
                <a:cs typeface="+mn-lt"/>
              </a:rPr>
              <a:t>Time-frame</a:t>
            </a:r>
            <a:endParaRPr lang="en-US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38B33D-23D9-48C8-9CD3-3D96B63C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38" y="2646425"/>
            <a:ext cx="36480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72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CE018-B1BD-4346-BB11-5B3F50269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80" y="56515"/>
            <a:ext cx="9512395" cy="3450844"/>
          </a:xfrm>
        </p:spPr>
        <p:txBody>
          <a:bodyPr>
            <a:normAutofit/>
          </a:bodyPr>
          <a:lstStyle/>
          <a:p>
            <a:r>
              <a:rPr lang="en-US" sz="3400" dirty="0">
                <a:ea typeface="+mj-lt"/>
                <a:cs typeface="+mj-lt"/>
              </a:rPr>
              <a:t>4. What planning challenges do you think Habitat executives face with getting the most use out of this gift? How should they cope with those challenges? </a:t>
            </a:r>
            <a:endParaRPr lang="en-US" sz="3400" dirty="0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BBD881-8DDA-4BB9-8725-06A8310DA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28734"/>
              </p:ext>
            </p:extLst>
          </p:nvPr>
        </p:nvGraphicFramePr>
        <p:xfrm>
          <a:off x="309562" y="2762250"/>
          <a:ext cx="7721202" cy="327692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860601">
                  <a:extLst>
                    <a:ext uri="{9D8B030D-6E8A-4147-A177-3AD203B41FA5}">
                      <a16:colId xmlns:a16="http://schemas.microsoft.com/office/drawing/2014/main" val="1391070840"/>
                    </a:ext>
                  </a:extLst>
                </a:gridCol>
                <a:gridCol w="3860601">
                  <a:extLst>
                    <a:ext uri="{9D8B030D-6E8A-4147-A177-3AD203B41FA5}">
                      <a16:colId xmlns:a16="http://schemas.microsoft.com/office/drawing/2014/main" val="4248996192"/>
                    </a:ext>
                  </a:extLst>
                </a:gridCol>
              </a:tblGrid>
              <a:tr h="650195">
                <a:tc>
                  <a:txBody>
                    <a:bodyPr/>
                    <a:lstStyle/>
                    <a:p>
                      <a:pPr fontAlgn="base"/>
                      <a:r>
                        <a:rPr lang="en-US" sz="2800" dirty="0">
                          <a:effectLst/>
                        </a:rPr>
                        <a:t>Challenge​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E7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800" dirty="0">
                          <a:effectLst/>
                        </a:rPr>
                        <a:t>Solution​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84137"/>
                  </a:ext>
                </a:extLst>
              </a:tr>
              <a:tr h="650195"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Disagreement among executives​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347A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Effective communication​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3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11226"/>
                  </a:ext>
                </a:extLst>
              </a:tr>
              <a:tr h="901884"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booming underprivileged citizens​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6B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To be more selective when choosing people​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5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063598"/>
                  </a:ext>
                </a:extLst>
              </a:tr>
              <a:tr h="901884"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Less land in urban areas​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347A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Efficient use of land e.g. vertical concept (flats)​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34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50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0871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319</Words>
  <Application>Microsoft Office PowerPoint</Application>
  <PresentationFormat>Widescreen</PresentationFormat>
  <Paragraphs>43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Neue Haas Grotesk Text Pro</vt:lpstr>
      <vt:lpstr>InterweaveVTI</vt:lpstr>
      <vt:lpstr>Building a future </vt:lpstr>
      <vt:lpstr>Information about organization</vt:lpstr>
      <vt:lpstr>PowerPoint Presentation</vt:lpstr>
      <vt:lpstr>Case Introduction</vt:lpstr>
      <vt:lpstr>1.1. What role do you think goals would play in planning for the wise use of this gift? </vt:lpstr>
      <vt:lpstr>1.2. List some goals you think might be important. (Make sure these goals have the characteristics of well-written goals.)</vt:lpstr>
      <vt:lpstr>2. What types of plans would be needed in wisely using this gift? (For instance, long-term or short-term, or both?) Explain why you think these plans would be important.</vt:lpstr>
      <vt:lpstr>3. What contingency factors might affect the planning Habitat executives have to do for the wise use of this gift? How might those contingency factors affect the planning? </vt:lpstr>
      <vt:lpstr>4. What planning challenges do you think Habitat executives face with getting the most use out of this gift? How should they cope with those challenges?  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future </dc:title>
  <dc:creator/>
  <cp:lastModifiedBy>Huseyn</cp:lastModifiedBy>
  <cp:revision>106</cp:revision>
  <dcterms:created xsi:type="dcterms:W3CDTF">2021-11-07T16:52:27Z</dcterms:created>
  <dcterms:modified xsi:type="dcterms:W3CDTF">2021-11-08T17:05:54Z</dcterms:modified>
</cp:coreProperties>
</file>